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558" r:id="rId2"/>
    <p:sldId id="541" r:id="rId3"/>
    <p:sldId id="556" r:id="rId4"/>
    <p:sldId id="256" r:id="rId5"/>
    <p:sldId id="263" r:id="rId6"/>
    <p:sldId id="396" r:id="rId7"/>
    <p:sldId id="560" r:id="rId8"/>
    <p:sldId id="561" r:id="rId9"/>
    <p:sldId id="553" r:id="rId10"/>
    <p:sldId id="554" r:id="rId11"/>
    <p:sldId id="562" r:id="rId12"/>
    <p:sldId id="563" r:id="rId13"/>
    <p:sldId id="564" r:id="rId14"/>
    <p:sldId id="557" r:id="rId15"/>
    <p:sldId id="565" r:id="rId16"/>
    <p:sldId id="566" r:id="rId17"/>
    <p:sldId id="567" r:id="rId18"/>
    <p:sldId id="351" r:id="rId19"/>
    <p:sldId id="463" r:id="rId20"/>
    <p:sldId id="45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E1E1E1"/>
    <a:srgbClr val="9CBD8D"/>
    <a:srgbClr val="D5E3CF"/>
    <a:srgbClr val="8C1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3880" autoAdjust="0"/>
  </p:normalViewPr>
  <p:slideViewPr>
    <p:cSldViewPr snapToGrid="0">
      <p:cViewPr varScale="1">
        <p:scale>
          <a:sx n="85" d="100"/>
          <a:sy n="85" d="100"/>
        </p:scale>
        <p:origin x="3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24/06/2020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3282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2075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93224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9213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3089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46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6081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142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500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666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1199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9630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7903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4975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0091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24/06/2020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24/06/2020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24/06/2020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24/06/2020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24/06/2020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24/06/2020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24/06/2020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24/06/2020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24/06/2020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24/06/2020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24/06/2020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24/06/2020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232713" y="4551912"/>
            <a:ext cx="6508365" cy="11443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B0F0"/>
                </a:solidFill>
                <a:latin typeface="+mn-lt"/>
              </a:rPr>
              <a:t>The </a:t>
            </a: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bottle is </a:t>
            </a:r>
            <a:r>
              <a:rPr lang="en-AU" sz="2800" dirty="0">
                <a:solidFill>
                  <a:srgbClr val="00B0F0"/>
                </a:solidFill>
                <a:latin typeface="+mn-lt"/>
              </a:rPr>
              <a:t>a non-luminous object.  It is transparent because light can pass through and the object is clearly seen.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6422" y="1351982"/>
            <a:ext cx="3287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Describe </a:t>
            </a:r>
            <a:r>
              <a:rPr lang="en-AU" sz="2800" dirty="0" smtClean="0"/>
              <a:t>the light related properties of a glass bottle.</a:t>
            </a:r>
            <a:endParaRPr lang="en-AU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469" r="33653"/>
          <a:stretch/>
        </p:blipFill>
        <p:spPr>
          <a:xfrm>
            <a:off x="9127174" y="628299"/>
            <a:ext cx="2221488" cy="380065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571622"/>
              </p:ext>
            </p:extLst>
          </p:nvPr>
        </p:nvGraphicFramePr>
        <p:xfrm>
          <a:off x="1244" y="830358"/>
          <a:ext cx="6085178" cy="2987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085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/>
                        <a:t>Describing </a:t>
                      </a:r>
                      <a:r>
                        <a:rPr lang="en-AU" sz="2400" dirty="0" smtClean="0"/>
                        <a:t>Light Related</a:t>
                      </a:r>
                      <a:r>
                        <a:rPr lang="en-AU" sz="2400" baseline="0" dirty="0" smtClean="0"/>
                        <a:t> Properties of Objects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Does the object produce light?</a:t>
                      </a:r>
                    </a:p>
                    <a:p>
                      <a:pPr marL="0" indent="0">
                        <a:buNone/>
                      </a:pPr>
                      <a:r>
                        <a:rPr lang="en-AU" sz="2000" b="0" baseline="0" dirty="0"/>
                        <a:t>            yes = luminous</a:t>
                      </a:r>
                    </a:p>
                    <a:p>
                      <a:pPr marL="0" indent="0">
                        <a:buNone/>
                      </a:pPr>
                      <a:r>
                        <a:rPr lang="en-AU" sz="2000" b="0" baseline="0" dirty="0"/>
                        <a:t>            no = non-luminous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="0" baseline="0" dirty="0"/>
                    </a:p>
                    <a:p>
                      <a:pPr marL="457200" indent="-457200">
                        <a:buFont typeface="+mj-lt"/>
                        <a:buAutoNum type="arabicPeriod" startAt="2"/>
                      </a:pPr>
                      <a:r>
                        <a:rPr lang="en-AU" sz="2000" b="0" baseline="0" dirty="0"/>
                        <a:t>If no, how much light can pass through the object?</a:t>
                      </a:r>
                    </a:p>
                    <a:p>
                      <a:pPr marL="0" indent="0">
                        <a:buNone/>
                      </a:pPr>
                      <a:r>
                        <a:rPr lang="en-AU" sz="2000" b="0" baseline="0" dirty="0"/>
                        <a:t>            none, it is reflected = opaque</a:t>
                      </a:r>
                    </a:p>
                    <a:p>
                      <a:pPr marL="0" indent="0">
                        <a:buNone/>
                      </a:pPr>
                      <a:r>
                        <a:rPr lang="en-AU" sz="2000" b="0" baseline="0" dirty="0"/>
                        <a:t>            some, blurry image = translucent</a:t>
                      </a:r>
                    </a:p>
                    <a:p>
                      <a:pPr marL="0" indent="0">
                        <a:buNone/>
                      </a:pPr>
                      <a:r>
                        <a:rPr lang="en-AU" sz="2000" b="0" baseline="0" dirty="0"/>
                        <a:t>            all, clear image = transparent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8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Law of Reflection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Light always follows particular rules when it reflects off a surface, no matter how smooth or rough the surface is.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When light </a:t>
            </a:r>
            <a:r>
              <a:rPr lang="en-AU" sz="2800" dirty="0" smtClean="0"/>
              <a:t>reflects </a:t>
            </a:r>
            <a:r>
              <a:rPr lang="en-AU" sz="2800" dirty="0"/>
              <a:t>off a surface, the angle </a:t>
            </a:r>
            <a:r>
              <a:rPr lang="en-AU" sz="2800" dirty="0" smtClean="0"/>
              <a:t>it hits </a:t>
            </a:r>
            <a:r>
              <a:rPr lang="en-AU" sz="2800" dirty="0"/>
              <a:t>the surface is the same as the angle that </a:t>
            </a:r>
            <a:r>
              <a:rPr lang="en-AU" sz="2800" dirty="0" smtClean="0"/>
              <a:t>it is </a:t>
            </a:r>
            <a:r>
              <a:rPr lang="en-AU" sz="2800" dirty="0"/>
              <a:t>reflected off the surface.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normal is an imaginary line drawn at 90</a:t>
            </a:r>
            <a:r>
              <a:rPr lang="en-AU" sz="2800" dirty="0" smtClean="0">
                <a:cs typeface="Calibri Light" panose="020F0302020204030204" pitchFamily="34" charset="0"/>
              </a:rPr>
              <a:t>° to the mirror’s surface.  It is drawn as a dotted line.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cs typeface="Calibri Light" panose="020F0302020204030204" pitchFamily="34" charset="0"/>
              </a:rPr>
              <a:t>This line shows how the light would be </a:t>
            </a:r>
          </a:p>
          <a:p>
            <a:r>
              <a:rPr lang="en-AU" sz="2800" dirty="0" smtClean="0">
                <a:cs typeface="Calibri Light" panose="020F0302020204030204" pitchFamily="34" charset="0"/>
              </a:rPr>
              <a:t>      reflected if it is perpendicular to the object.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999050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</a:t>
                      </a:r>
                      <a:r>
                        <a:rPr lang="en-AU" dirty="0" smtClean="0"/>
                        <a:t>happens to light rays when they are</a:t>
                      </a:r>
                      <a:r>
                        <a:rPr lang="en-AU" baseline="0" dirty="0" smtClean="0"/>
                        <a:t> reflected off a surface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488357"/>
              </p:ext>
            </p:extLst>
          </p:nvPr>
        </p:nvGraphicFramePr>
        <p:xfrm>
          <a:off x="9523073" y="1613406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‘normal’ and how is it drawn?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 descr="Image result for law of reflec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6" b="5344"/>
          <a:stretch/>
        </p:blipFill>
        <p:spPr bwMode="auto">
          <a:xfrm>
            <a:off x="7398790" y="4148458"/>
            <a:ext cx="4719790" cy="270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379612" y="3982969"/>
            <a:ext cx="667568" cy="28161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26013"/>
              </p:ext>
            </p:extLst>
          </p:nvPr>
        </p:nvGraphicFramePr>
        <p:xfrm>
          <a:off x="9523073" y="2792289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does the normal represent?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76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Law of Reflection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</a:t>
            </a:r>
            <a:r>
              <a:rPr lang="en-AU" sz="2800" b="1" dirty="0" smtClean="0"/>
              <a:t>incident</a:t>
            </a:r>
            <a:r>
              <a:rPr lang="en-AU" sz="2800" dirty="0" smtClean="0"/>
              <a:t> </a:t>
            </a:r>
            <a:r>
              <a:rPr lang="en-AU" sz="2800" b="1" dirty="0" smtClean="0"/>
              <a:t>ray</a:t>
            </a:r>
            <a:r>
              <a:rPr lang="en-AU" sz="2800" dirty="0" smtClean="0"/>
              <a:t> is the ray of light that falls on the object.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It hits the mirror or object at the base of the normal.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</a:t>
            </a:r>
            <a:r>
              <a:rPr lang="en-AU" sz="2800" b="1" dirty="0" smtClean="0"/>
              <a:t>angle of incidence </a:t>
            </a:r>
            <a:r>
              <a:rPr lang="en-AU" sz="2800" dirty="0" smtClean="0"/>
              <a:t>is the angle between the incident ray and the normal.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744368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incident ray and where does it hit the object?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755806"/>
              </p:ext>
            </p:extLst>
          </p:nvPr>
        </p:nvGraphicFramePr>
        <p:xfrm>
          <a:off x="9523073" y="1613406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Where is the angle of incidence?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 descr="Image result for law of reflec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6" b="5344"/>
          <a:stretch/>
        </p:blipFill>
        <p:spPr bwMode="auto">
          <a:xfrm>
            <a:off x="7398790" y="4148458"/>
            <a:ext cx="4719790" cy="270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9242583" y="6012747"/>
            <a:ext cx="639519" cy="6395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 rot="18952594">
            <a:off x="8303514" y="4137960"/>
            <a:ext cx="1111159" cy="28161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700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Law of Reflection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</a:t>
            </a:r>
            <a:r>
              <a:rPr lang="en-AU" sz="2800" b="1" dirty="0" smtClean="0"/>
              <a:t>reflected ray</a:t>
            </a:r>
            <a:r>
              <a:rPr lang="en-AU" sz="2800" dirty="0" smtClean="0"/>
              <a:t> is the ray of light that is reflected by the object.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It leaves the mirror or object from the base of the normal.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</a:t>
            </a:r>
            <a:r>
              <a:rPr lang="en-AU" sz="2800" b="1" dirty="0" smtClean="0"/>
              <a:t>angle of reflection </a:t>
            </a:r>
            <a:r>
              <a:rPr lang="en-AU" sz="2800" dirty="0" smtClean="0"/>
              <a:t>is the angle between the reflected ray and the normal.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Arrows are always used to indicate the incident and reflected rays, by showing the direction the light travels.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730483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reflected ray and where does it leave the object?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80143"/>
              </p:ext>
            </p:extLst>
          </p:nvPr>
        </p:nvGraphicFramePr>
        <p:xfrm>
          <a:off x="9523073" y="1613406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Where is the angle of reflection?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 descr="Image result for law of reflec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6" b="5344"/>
          <a:stretch/>
        </p:blipFill>
        <p:spPr bwMode="auto">
          <a:xfrm>
            <a:off x="7398790" y="4148458"/>
            <a:ext cx="4719790" cy="270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2647406" flipH="1">
            <a:off x="10040299" y="4119421"/>
            <a:ext cx="1111159" cy="28161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/>
          <p:cNvSpPr/>
          <p:nvPr/>
        </p:nvSpPr>
        <p:spPr>
          <a:xfrm>
            <a:off x="9599142" y="6016183"/>
            <a:ext cx="639519" cy="6395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588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3462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Law of Reflection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law of reflection states that the angle of incidence (symbol </a:t>
            </a:r>
            <a:r>
              <a:rPr lang="el-GR" sz="2800" dirty="0" smtClean="0">
                <a:cs typeface="Calibri Light" panose="020F0302020204030204" pitchFamily="34" charset="0"/>
              </a:rPr>
              <a:t>ϴ</a:t>
            </a:r>
            <a:r>
              <a:rPr lang="en-AU" sz="2800" i="1" baseline="-25000" dirty="0" err="1" smtClean="0"/>
              <a:t>i</a:t>
            </a:r>
            <a:r>
              <a:rPr lang="en-AU" sz="2800" dirty="0" smtClean="0"/>
              <a:t>) is always equal to the angle of reflection (symbol </a:t>
            </a:r>
            <a:r>
              <a:rPr lang="el-GR" sz="2800" dirty="0">
                <a:cs typeface="Calibri Light" panose="020F0302020204030204" pitchFamily="34" charset="0"/>
              </a:rPr>
              <a:t>ϴ</a:t>
            </a:r>
            <a:r>
              <a:rPr lang="en-AU" sz="2800" i="1" baseline="-25000" dirty="0" smtClean="0"/>
              <a:t>r</a:t>
            </a:r>
            <a:r>
              <a:rPr lang="en-AU" sz="28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041134"/>
              </p:ext>
            </p:extLst>
          </p:nvPr>
        </p:nvGraphicFramePr>
        <p:xfrm>
          <a:off x="9523075" y="160203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law of reflection?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809534"/>
              </p:ext>
            </p:extLst>
          </p:nvPr>
        </p:nvGraphicFramePr>
        <p:xfrm>
          <a:off x="9523075" y="1348863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>
                          <a:latin typeface="+mn-lt"/>
                        </a:rPr>
                        <a:t>CFU 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>
                          <a:latin typeface="+mn-lt"/>
                        </a:rPr>
                        <a:t>If the angle of incidence in this image is 38</a:t>
                      </a:r>
                      <a:r>
                        <a:rPr lang="en-AU" baseline="0" dirty="0" smtClean="0">
                          <a:latin typeface="+mn-lt"/>
                          <a:cs typeface="Calibri Light" panose="020F0302020204030204" pitchFamily="34" charset="0"/>
                        </a:rPr>
                        <a:t>°, what is the angle of reflection?</a:t>
                      </a:r>
                      <a:endParaRPr lang="en-AU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 descr="Image result for law of reflec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6" b="5344"/>
          <a:stretch/>
        </p:blipFill>
        <p:spPr bwMode="auto">
          <a:xfrm>
            <a:off x="3056828" y="2883250"/>
            <a:ext cx="4719790" cy="270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40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642802" y="830357"/>
            <a:ext cx="3427555" cy="10836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Draw the diagram on your whiteboard.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34518"/>
              </p:ext>
            </p:extLst>
          </p:nvPr>
        </p:nvGraphicFramePr>
        <p:xfrm>
          <a:off x="1244" y="830358"/>
          <a:ext cx="5305642" cy="2682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05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Using</a:t>
                      </a:r>
                      <a:r>
                        <a:rPr lang="en-AU" sz="2400" baseline="0" dirty="0" smtClean="0"/>
                        <a:t> the Law of Reflection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Label the incident ray (</a:t>
                      </a:r>
                      <a:r>
                        <a:rPr lang="en-AU" sz="2000" b="0" i="1" baseline="0" dirty="0" err="1" smtClean="0"/>
                        <a:t>i</a:t>
                      </a:r>
                      <a:r>
                        <a:rPr lang="en-AU" sz="2000" b="0" i="0" baseline="0" dirty="0" smtClean="0"/>
                        <a:t>) and reflected ray (</a:t>
                      </a:r>
                      <a:r>
                        <a:rPr lang="en-AU" sz="2000" b="0" i="1" baseline="0" dirty="0" smtClean="0"/>
                        <a:t>r</a:t>
                      </a:r>
                      <a:r>
                        <a:rPr lang="en-AU" sz="2000" b="0" i="0" baseline="0" dirty="0" smtClean="0"/>
                        <a:t>)</a:t>
                      </a:r>
                      <a:r>
                        <a:rPr lang="en-AU" sz="2000" b="0" baseline="0" dirty="0" smtClean="0"/>
                        <a:t>.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Locate or draw the normal and label it (N).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Label the angle of incidence (</a:t>
                      </a:r>
                      <a:r>
                        <a:rPr lang="el-GR" sz="2000" dirty="0" smtClean="0">
                          <a:cs typeface="Calibri Light" panose="020F0302020204030204" pitchFamily="34" charset="0"/>
                        </a:rPr>
                        <a:t>ϴ</a:t>
                      </a:r>
                      <a:r>
                        <a:rPr lang="en-AU" sz="2000" i="1" baseline="-25000" dirty="0" err="1" smtClean="0"/>
                        <a:t>i</a:t>
                      </a:r>
                      <a:r>
                        <a:rPr lang="en-AU" sz="2000" i="0" baseline="0" dirty="0" smtClean="0"/>
                        <a:t>) and/or the angle of reflection (</a:t>
                      </a:r>
                      <a:r>
                        <a:rPr lang="el-GR" sz="2000" dirty="0" smtClean="0">
                          <a:cs typeface="Calibri Light" panose="020F0302020204030204" pitchFamily="34" charset="0"/>
                        </a:rPr>
                        <a:t>ϴ</a:t>
                      </a:r>
                      <a:r>
                        <a:rPr lang="en-AU" sz="2000" i="1" baseline="-25000" dirty="0" smtClean="0"/>
                        <a:t>r</a:t>
                      </a:r>
                      <a:r>
                        <a:rPr lang="en-AU" sz="2000" dirty="0" smtClean="0"/>
                        <a:t>)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1" baseline="0" dirty="0" smtClean="0"/>
                        <a:t>Remember the angle of reflection is always equal the angle of incidence.</a:t>
                      </a:r>
                      <a:endParaRPr lang="en-AU" sz="2000" b="1" baseline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>
            <a:endCxn id="3" idx="0"/>
          </p:cNvCxnSpPr>
          <p:nvPr/>
        </p:nvCxnSpPr>
        <p:spPr>
          <a:xfrm>
            <a:off x="8699972" y="3574137"/>
            <a:ext cx="2" cy="251036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5642802" y="3574137"/>
            <a:ext cx="6114343" cy="2882813"/>
            <a:chOff x="7261093" y="2060285"/>
            <a:chExt cx="3398807" cy="1602482"/>
          </a:xfrm>
        </p:grpSpPr>
        <p:sp>
          <p:nvSpPr>
            <p:cNvPr id="3" name="Rectangle 2"/>
            <p:cNvSpPr/>
            <p:nvPr/>
          </p:nvSpPr>
          <p:spPr>
            <a:xfrm>
              <a:off x="7261093" y="3455733"/>
              <a:ext cx="3398807" cy="20703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" name="Straight Arrow Connector 5"/>
            <p:cNvCxnSpPr>
              <a:endCxn id="3" idx="0"/>
            </p:cNvCxnSpPr>
            <p:nvPr/>
          </p:nvCxnSpPr>
          <p:spPr>
            <a:xfrm>
              <a:off x="7450875" y="2060285"/>
              <a:ext cx="1509622" cy="13954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8960496" y="2060285"/>
              <a:ext cx="1509622" cy="13954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5774947" y="3680188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i="1" dirty="0" err="1" smtClean="0"/>
              <a:t>i</a:t>
            </a:r>
            <a:endParaRPr lang="en-AU" sz="2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11175571" y="3664855"/>
            <a:ext cx="30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i="1" dirty="0" err="1"/>
              <a:t>r</a:t>
            </a:r>
            <a:endParaRPr lang="en-AU" sz="2400" i="1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346802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</a:t>
                      </a:r>
                      <a:r>
                        <a:rPr lang="en-AU" baseline="0" dirty="0" smtClean="0"/>
                        <a:t> is the incident ray and which is the reflected ray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172971"/>
              </p:ext>
            </p:extLst>
          </p:nvPr>
        </p:nvGraphicFramePr>
        <p:xfrm>
          <a:off x="9523075" y="1607492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Draw and label the normal on your</a:t>
                      </a:r>
                      <a:r>
                        <a:rPr lang="en-AU" baseline="0" dirty="0" smtClean="0"/>
                        <a:t> diagram.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8491421" y="3014361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err="1"/>
              <a:t>N</a:t>
            </a:r>
            <a:endParaRPr lang="en-AU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7558313" y="478231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cs typeface="Calibri Light" panose="020F0302020204030204" pitchFamily="34" charset="0"/>
              </a:rPr>
              <a:t>ϴ</a:t>
            </a:r>
            <a:r>
              <a:rPr lang="en-AU" sz="2400" i="1" baseline="-25000" dirty="0" err="1" smtClean="0"/>
              <a:t>i</a:t>
            </a:r>
            <a:r>
              <a:rPr lang="en-AU" sz="2400" i="1" dirty="0" smtClean="0"/>
              <a:t> = 45</a:t>
            </a:r>
            <a:r>
              <a:rPr lang="en-AU" sz="24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endParaRPr lang="en-AU" sz="2400" i="1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052587"/>
              </p:ext>
            </p:extLst>
          </p:nvPr>
        </p:nvGraphicFramePr>
        <p:xfrm>
          <a:off x="6717483" y="1960461"/>
          <a:ext cx="24630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Label the missing angle</a:t>
                      </a:r>
                      <a:r>
                        <a:rPr lang="en-AU" baseline="0" dirty="0" smtClean="0"/>
                        <a:t>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8763177" y="4744610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 smtClean="0">
                <a:cs typeface="Calibri Light" panose="020F0302020204030204" pitchFamily="34" charset="0"/>
              </a:rPr>
              <a:t>ϴ</a:t>
            </a:r>
            <a:r>
              <a:rPr lang="en-AU" sz="2400" i="1" baseline="-25000" dirty="0"/>
              <a:t>r</a:t>
            </a:r>
            <a:r>
              <a:rPr lang="en-AU" sz="2400" i="1" dirty="0" smtClean="0"/>
              <a:t> = 45</a:t>
            </a:r>
            <a:r>
              <a:rPr lang="en-AU" sz="24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endParaRPr lang="en-AU" sz="2400" i="1" dirty="0"/>
          </a:p>
        </p:txBody>
      </p:sp>
      <p:sp>
        <p:nvSpPr>
          <p:cNvPr id="27" name="Arc 26"/>
          <p:cNvSpPr/>
          <p:nvPr/>
        </p:nvSpPr>
        <p:spPr>
          <a:xfrm rot="16574568">
            <a:off x="8068665" y="5208480"/>
            <a:ext cx="1221246" cy="1337847"/>
          </a:xfrm>
          <a:prstGeom prst="arc">
            <a:avLst>
              <a:gd name="adj1" fmla="val 17730724"/>
              <a:gd name="adj2" fmla="val 2134821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Arc 27"/>
          <p:cNvSpPr/>
          <p:nvPr/>
        </p:nvSpPr>
        <p:spPr>
          <a:xfrm rot="5025432" flipH="1">
            <a:off x="8131868" y="5208479"/>
            <a:ext cx="1221246" cy="1337847"/>
          </a:xfrm>
          <a:prstGeom prst="arc">
            <a:avLst>
              <a:gd name="adj1" fmla="val 17730724"/>
              <a:gd name="adj2" fmla="val 2134821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723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  <p:bldP spid="20" grpId="0"/>
      <p:bldP spid="21" grpId="0"/>
      <p:bldP spid="26" grpId="0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642802" y="830357"/>
            <a:ext cx="3427555" cy="10836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Draw the diagram on your whiteboard.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34518"/>
              </p:ext>
            </p:extLst>
          </p:nvPr>
        </p:nvGraphicFramePr>
        <p:xfrm>
          <a:off x="1244" y="830358"/>
          <a:ext cx="5305642" cy="2682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05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Using</a:t>
                      </a:r>
                      <a:r>
                        <a:rPr lang="en-AU" sz="2400" baseline="0" dirty="0" smtClean="0"/>
                        <a:t> the Law of Reflection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Label the incident ray (</a:t>
                      </a:r>
                      <a:r>
                        <a:rPr lang="en-AU" sz="2000" b="0" i="1" baseline="0" dirty="0" err="1" smtClean="0"/>
                        <a:t>i</a:t>
                      </a:r>
                      <a:r>
                        <a:rPr lang="en-AU" sz="2000" b="0" i="0" baseline="0" dirty="0" smtClean="0"/>
                        <a:t>) and reflected ray (</a:t>
                      </a:r>
                      <a:r>
                        <a:rPr lang="en-AU" sz="2000" b="0" i="1" baseline="0" dirty="0" smtClean="0"/>
                        <a:t>r</a:t>
                      </a:r>
                      <a:r>
                        <a:rPr lang="en-AU" sz="2000" b="0" i="0" baseline="0" dirty="0" smtClean="0"/>
                        <a:t>)</a:t>
                      </a:r>
                      <a:r>
                        <a:rPr lang="en-AU" sz="2000" b="0" baseline="0" dirty="0" smtClean="0"/>
                        <a:t>.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Locate or draw the normal and label it (N).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Label the angle of incidence (</a:t>
                      </a:r>
                      <a:r>
                        <a:rPr lang="el-GR" sz="2000" dirty="0" smtClean="0">
                          <a:cs typeface="Calibri Light" panose="020F0302020204030204" pitchFamily="34" charset="0"/>
                        </a:rPr>
                        <a:t>ϴ</a:t>
                      </a:r>
                      <a:r>
                        <a:rPr lang="en-AU" sz="2000" i="1" baseline="-25000" dirty="0" err="1" smtClean="0"/>
                        <a:t>i</a:t>
                      </a:r>
                      <a:r>
                        <a:rPr lang="en-AU" sz="2000" i="0" baseline="0" dirty="0" smtClean="0"/>
                        <a:t>) and/or the angle of reflection (</a:t>
                      </a:r>
                      <a:r>
                        <a:rPr lang="el-GR" sz="2000" dirty="0" smtClean="0">
                          <a:cs typeface="Calibri Light" panose="020F0302020204030204" pitchFamily="34" charset="0"/>
                        </a:rPr>
                        <a:t>ϴ</a:t>
                      </a:r>
                      <a:r>
                        <a:rPr lang="en-AU" sz="2000" i="1" baseline="-25000" dirty="0" smtClean="0"/>
                        <a:t>r</a:t>
                      </a:r>
                      <a:r>
                        <a:rPr lang="en-AU" sz="2000" dirty="0" smtClean="0"/>
                        <a:t>)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1" baseline="0" dirty="0" smtClean="0"/>
                        <a:t>Remember the angle of reflection is always equal the angle of incidence.</a:t>
                      </a:r>
                      <a:endParaRPr lang="en-AU" sz="2000" b="1" baseline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>
            <a:endCxn id="3" idx="0"/>
          </p:cNvCxnSpPr>
          <p:nvPr/>
        </p:nvCxnSpPr>
        <p:spPr>
          <a:xfrm>
            <a:off x="8699972" y="3574137"/>
            <a:ext cx="2" cy="251036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5642802" y="5301500"/>
            <a:ext cx="6114343" cy="1155452"/>
            <a:chOff x="7261093" y="3020481"/>
            <a:chExt cx="3398807" cy="642286"/>
          </a:xfrm>
        </p:grpSpPr>
        <p:sp>
          <p:nvSpPr>
            <p:cNvPr id="3" name="Rectangle 2"/>
            <p:cNvSpPr/>
            <p:nvPr/>
          </p:nvSpPr>
          <p:spPr>
            <a:xfrm>
              <a:off x="7261093" y="3455733"/>
              <a:ext cx="3398807" cy="20703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" name="Straight Arrow Connector 5"/>
            <p:cNvCxnSpPr>
              <a:endCxn id="3" idx="0"/>
            </p:cNvCxnSpPr>
            <p:nvPr/>
          </p:nvCxnSpPr>
          <p:spPr>
            <a:xfrm>
              <a:off x="7376448" y="3020481"/>
              <a:ext cx="1584049" cy="43525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8960496" y="3044802"/>
              <a:ext cx="1536315" cy="410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5854879" y="481786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i="1" dirty="0" err="1" smtClean="0"/>
              <a:t>i</a:t>
            </a:r>
            <a:endParaRPr lang="en-AU" sz="2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11069189" y="4817860"/>
            <a:ext cx="30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i="1" dirty="0" err="1"/>
              <a:t>r</a:t>
            </a:r>
            <a:endParaRPr lang="en-AU" sz="2400" i="1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346802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</a:t>
                      </a:r>
                      <a:r>
                        <a:rPr lang="en-AU" baseline="0" dirty="0" smtClean="0"/>
                        <a:t> is the incident ray and which is the reflected ray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172971"/>
              </p:ext>
            </p:extLst>
          </p:nvPr>
        </p:nvGraphicFramePr>
        <p:xfrm>
          <a:off x="9523075" y="1607492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Draw and label the normal on your</a:t>
                      </a:r>
                      <a:r>
                        <a:rPr lang="en-AU" baseline="0" dirty="0" smtClean="0"/>
                        <a:t> diagram.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8491421" y="3014361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err="1"/>
              <a:t>N</a:t>
            </a:r>
            <a:endParaRPr lang="en-AU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7502906" y="5266273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cs typeface="Calibri Light" panose="020F0302020204030204" pitchFamily="34" charset="0"/>
              </a:rPr>
              <a:t>ϴ</a:t>
            </a:r>
            <a:r>
              <a:rPr lang="en-AU" sz="2400" i="1" baseline="-25000" dirty="0" err="1" smtClean="0"/>
              <a:t>i</a:t>
            </a:r>
            <a:r>
              <a:rPr lang="en-AU" sz="2400" i="1" dirty="0" smtClean="0"/>
              <a:t> = 80</a:t>
            </a:r>
            <a:r>
              <a:rPr lang="en-AU" sz="24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endParaRPr lang="en-AU" sz="2400" i="1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052587"/>
              </p:ext>
            </p:extLst>
          </p:nvPr>
        </p:nvGraphicFramePr>
        <p:xfrm>
          <a:off x="6717483" y="1960461"/>
          <a:ext cx="24630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Label the missing angle</a:t>
                      </a:r>
                      <a:r>
                        <a:rPr lang="en-AU" baseline="0" dirty="0" smtClean="0"/>
                        <a:t>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8810787" y="5266273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 smtClean="0">
                <a:cs typeface="Calibri Light" panose="020F0302020204030204" pitchFamily="34" charset="0"/>
              </a:rPr>
              <a:t>ϴ</a:t>
            </a:r>
            <a:r>
              <a:rPr lang="en-AU" sz="2400" i="1" baseline="-25000" dirty="0"/>
              <a:t>r</a:t>
            </a:r>
            <a:r>
              <a:rPr lang="en-AU" sz="2400" i="1" dirty="0" smtClean="0"/>
              <a:t> = 80</a:t>
            </a:r>
            <a:r>
              <a:rPr lang="en-AU" sz="24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endParaRPr lang="en-AU" sz="2400" i="1" dirty="0"/>
          </a:p>
        </p:txBody>
      </p:sp>
      <p:sp>
        <p:nvSpPr>
          <p:cNvPr id="22" name="Arc 21"/>
          <p:cNvSpPr/>
          <p:nvPr/>
        </p:nvSpPr>
        <p:spPr>
          <a:xfrm rot="16574568">
            <a:off x="8061646" y="5593863"/>
            <a:ext cx="1221246" cy="1337847"/>
          </a:xfrm>
          <a:prstGeom prst="arc">
            <a:avLst>
              <a:gd name="adj1" fmla="val 17730724"/>
              <a:gd name="adj2" fmla="val 2134821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Arc 23"/>
          <p:cNvSpPr/>
          <p:nvPr/>
        </p:nvSpPr>
        <p:spPr>
          <a:xfrm rot="5025432" flipH="1">
            <a:off x="8130246" y="5589530"/>
            <a:ext cx="1221246" cy="1337847"/>
          </a:xfrm>
          <a:prstGeom prst="arc">
            <a:avLst>
              <a:gd name="adj1" fmla="val 17730724"/>
              <a:gd name="adj2" fmla="val 2134821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217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0" grpId="0"/>
      <p:bldP spid="21" grpId="0"/>
      <p:bldP spid="26" grpId="0"/>
      <p:bldP spid="22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642802" y="830357"/>
            <a:ext cx="3427555" cy="10836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Draw the diagram on your whiteboard.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34518"/>
              </p:ext>
            </p:extLst>
          </p:nvPr>
        </p:nvGraphicFramePr>
        <p:xfrm>
          <a:off x="1244" y="830358"/>
          <a:ext cx="5305642" cy="2682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05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Using</a:t>
                      </a:r>
                      <a:r>
                        <a:rPr lang="en-AU" sz="2400" baseline="0" dirty="0" smtClean="0"/>
                        <a:t> the Law of Reflection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Label the incident ray (</a:t>
                      </a:r>
                      <a:r>
                        <a:rPr lang="en-AU" sz="2000" b="0" i="1" baseline="0" dirty="0" err="1" smtClean="0"/>
                        <a:t>i</a:t>
                      </a:r>
                      <a:r>
                        <a:rPr lang="en-AU" sz="2000" b="0" i="0" baseline="0" dirty="0" smtClean="0"/>
                        <a:t>) and reflected ray (</a:t>
                      </a:r>
                      <a:r>
                        <a:rPr lang="en-AU" sz="2000" b="0" i="1" baseline="0" dirty="0" smtClean="0"/>
                        <a:t>r</a:t>
                      </a:r>
                      <a:r>
                        <a:rPr lang="en-AU" sz="2000" b="0" i="0" baseline="0" dirty="0" smtClean="0"/>
                        <a:t>)</a:t>
                      </a:r>
                      <a:r>
                        <a:rPr lang="en-AU" sz="2000" b="0" baseline="0" dirty="0" smtClean="0"/>
                        <a:t>.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Locate or draw the normal and label it (N).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Label the angle of incidence (</a:t>
                      </a:r>
                      <a:r>
                        <a:rPr lang="el-GR" sz="2000" dirty="0" smtClean="0">
                          <a:cs typeface="Calibri Light" panose="020F0302020204030204" pitchFamily="34" charset="0"/>
                        </a:rPr>
                        <a:t>ϴ</a:t>
                      </a:r>
                      <a:r>
                        <a:rPr lang="en-AU" sz="2000" i="1" baseline="-25000" dirty="0" err="1" smtClean="0"/>
                        <a:t>i</a:t>
                      </a:r>
                      <a:r>
                        <a:rPr lang="en-AU" sz="2000" i="0" baseline="0" dirty="0" smtClean="0"/>
                        <a:t>) and/or the angle of reflection (</a:t>
                      </a:r>
                      <a:r>
                        <a:rPr lang="el-GR" sz="2000" dirty="0" smtClean="0">
                          <a:cs typeface="Calibri Light" panose="020F0302020204030204" pitchFamily="34" charset="0"/>
                        </a:rPr>
                        <a:t>ϴ</a:t>
                      </a:r>
                      <a:r>
                        <a:rPr lang="en-AU" sz="2000" i="1" baseline="-25000" dirty="0" smtClean="0"/>
                        <a:t>r</a:t>
                      </a:r>
                      <a:r>
                        <a:rPr lang="en-AU" sz="2000" dirty="0" smtClean="0"/>
                        <a:t>)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1" baseline="0" dirty="0" smtClean="0"/>
                        <a:t>Remember the angle of reflection is always equal the angle of incidence.</a:t>
                      </a:r>
                      <a:endParaRPr lang="en-AU" sz="2000" b="1" baseline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>
            <a:endCxn id="3" idx="0"/>
          </p:cNvCxnSpPr>
          <p:nvPr/>
        </p:nvCxnSpPr>
        <p:spPr>
          <a:xfrm>
            <a:off x="8699972" y="3574137"/>
            <a:ext cx="2" cy="251036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5642802" y="4817860"/>
            <a:ext cx="6114343" cy="1639092"/>
            <a:chOff x="7261093" y="2751638"/>
            <a:chExt cx="3398807" cy="911129"/>
          </a:xfrm>
        </p:grpSpPr>
        <p:sp>
          <p:nvSpPr>
            <p:cNvPr id="3" name="Rectangle 2"/>
            <p:cNvSpPr/>
            <p:nvPr/>
          </p:nvSpPr>
          <p:spPr>
            <a:xfrm>
              <a:off x="7261093" y="3455733"/>
              <a:ext cx="3398807" cy="20703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8960496" y="2802693"/>
              <a:ext cx="1468088" cy="6479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7527077" y="2751638"/>
              <a:ext cx="1433421" cy="6938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1012227" y="4457671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i="1" dirty="0" err="1" smtClean="0"/>
              <a:t>i</a:t>
            </a:r>
            <a:endParaRPr lang="en-AU" sz="2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6208754" y="4294640"/>
            <a:ext cx="30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i="1" dirty="0" err="1"/>
              <a:t>r</a:t>
            </a:r>
            <a:endParaRPr lang="en-AU" sz="2400" i="1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346802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</a:t>
                      </a:r>
                      <a:r>
                        <a:rPr lang="en-AU" baseline="0" dirty="0" smtClean="0"/>
                        <a:t> is the incident ray and which is the reflected ray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172971"/>
              </p:ext>
            </p:extLst>
          </p:nvPr>
        </p:nvGraphicFramePr>
        <p:xfrm>
          <a:off x="9523075" y="1607492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Draw and label the normal on your</a:t>
                      </a:r>
                      <a:r>
                        <a:rPr lang="en-AU" baseline="0" dirty="0" smtClean="0"/>
                        <a:t> diagram.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8491421" y="3014361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err="1"/>
              <a:t>N</a:t>
            </a:r>
            <a:endParaRPr lang="en-AU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8760342" y="5131960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cs typeface="Calibri Light" panose="020F0302020204030204" pitchFamily="34" charset="0"/>
              </a:rPr>
              <a:t>ϴ</a:t>
            </a:r>
            <a:r>
              <a:rPr lang="en-AU" sz="2400" i="1" baseline="-25000" dirty="0" err="1" smtClean="0"/>
              <a:t>i</a:t>
            </a:r>
            <a:r>
              <a:rPr lang="en-AU" sz="2400" i="1" dirty="0" smtClean="0"/>
              <a:t> = 75</a:t>
            </a:r>
            <a:r>
              <a:rPr lang="en-AU" sz="24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endParaRPr lang="en-AU" sz="2400" i="1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052587"/>
              </p:ext>
            </p:extLst>
          </p:nvPr>
        </p:nvGraphicFramePr>
        <p:xfrm>
          <a:off x="6717483" y="1960461"/>
          <a:ext cx="24630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Label the missing angle</a:t>
                      </a:r>
                      <a:r>
                        <a:rPr lang="en-AU" baseline="0" dirty="0" smtClean="0"/>
                        <a:t>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534274" y="5131437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 smtClean="0">
                <a:cs typeface="Calibri Light" panose="020F0302020204030204" pitchFamily="34" charset="0"/>
              </a:rPr>
              <a:t>ϴ</a:t>
            </a:r>
            <a:r>
              <a:rPr lang="en-AU" sz="2400" i="1" baseline="-25000" dirty="0"/>
              <a:t>r</a:t>
            </a:r>
            <a:r>
              <a:rPr lang="en-AU" sz="2400" i="1" dirty="0" smtClean="0"/>
              <a:t> = 75</a:t>
            </a:r>
            <a:r>
              <a:rPr lang="en-AU" sz="24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endParaRPr lang="en-AU" sz="2400" i="1" dirty="0"/>
          </a:p>
        </p:txBody>
      </p:sp>
      <p:sp>
        <p:nvSpPr>
          <p:cNvPr id="22" name="Arc 21"/>
          <p:cNvSpPr/>
          <p:nvPr/>
        </p:nvSpPr>
        <p:spPr>
          <a:xfrm rot="16574568">
            <a:off x="8069755" y="5452826"/>
            <a:ext cx="1221246" cy="1337847"/>
          </a:xfrm>
          <a:prstGeom prst="arc">
            <a:avLst>
              <a:gd name="adj1" fmla="val 17730724"/>
              <a:gd name="adj2" fmla="val 2134821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Arc 23"/>
          <p:cNvSpPr/>
          <p:nvPr/>
        </p:nvSpPr>
        <p:spPr>
          <a:xfrm rot="5025432" flipH="1">
            <a:off x="8142374" y="5457938"/>
            <a:ext cx="1221246" cy="1337847"/>
          </a:xfrm>
          <a:prstGeom prst="arc">
            <a:avLst>
              <a:gd name="adj1" fmla="val 17730724"/>
              <a:gd name="adj2" fmla="val 2134821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382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0" grpId="0"/>
      <p:bldP spid="21" grpId="0"/>
      <p:bldP spid="26" grpId="0"/>
      <p:bldP spid="22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642802" y="830357"/>
            <a:ext cx="3427555" cy="10836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Draw the diagram on your whiteboard.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34518"/>
              </p:ext>
            </p:extLst>
          </p:nvPr>
        </p:nvGraphicFramePr>
        <p:xfrm>
          <a:off x="1244" y="830358"/>
          <a:ext cx="5305642" cy="2682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05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Using</a:t>
                      </a:r>
                      <a:r>
                        <a:rPr lang="en-AU" sz="2400" baseline="0" dirty="0" smtClean="0"/>
                        <a:t> the Law of Reflection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Label the incident ray (</a:t>
                      </a:r>
                      <a:r>
                        <a:rPr lang="en-AU" sz="2000" b="0" i="1" baseline="0" dirty="0" err="1" smtClean="0"/>
                        <a:t>i</a:t>
                      </a:r>
                      <a:r>
                        <a:rPr lang="en-AU" sz="2000" b="0" i="0" baseline="0" dirty="0" smtClean="0"/>
                        <a:t>) and reflected ray (</a:t>
                      </a:r>
                      <a:r>
                        <a:rPr lang="en-AU" sz="2000" b="0" i="1" baseline="0" dirty="0" smtClean="0"/>
                        <a:t>r</a:t>
                      </a:r>
                      <a:r>
                        <a:rPr lang="en-AU" sz="2000" b="0" i="0" baseline="0" dirty="0" smtClean="0"/>
                        <a:t>)</a:t>
                      </a:r>
                      <a:r>
                        <a:rPr lang="en-AU" sz="2000" b="0" baseline="0" dirty="0" smtClean="0"/>
                        <a:t>.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Locate or draw the normal and label it (N).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Label the angle of incidence (</a:t>
                      </a:r>
                      <a:r>
                        <a:rPr lang="el-GR" sz="2000" dirty="0" smtClean="0">
                          <a:cs typeface="Calibri Light" panose="020F0302020204030204" pitchFamily="34" charset="0"/>
                        </a:rPr>
                        <a:t>ϴ</a:t>
                      </a:r>
                      <a:r>
                        <a:rPr lang="en-AU" sz="2000" i="1" baseline="-25000" dirty="0" err="1" smtClean="0"/>
                        <a:t>i</a:t>
                      </a:r>
                      <a:r>
                        <a:rPr lang="en-AU" sz="2000" i="0" baseline="0" dirty="0" smtClean="0"/>
                        <a:t>) and/or the angle of reflection (</a:t>
                      </a:r>
                      <a:r>
                        <a:rPr lang="el-GR" sz="2000" dirty="0" smtClean="0">
                          <a:cs typeface="Calibri Light" panose="020F0302020204030204" pitchFamily="34" charset="0"/>
                        </a:rPr>
                        <a:t>ϴ</a:t>
                      </a:r>
                      <a:r>
                        <a:rPr lang="en-AU" sz="2000" i="1" baseline="-25000" dirty="0" smtClean="0"/>
                        <a:t>r</a:t>
                      </a:r>
                      <a:r>
                        <a:rPr lang="en-AU" sz="2000" dirty="0" smtClean="0"/>
                        <a:t>)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1" baseline="0" dirty="0" smtClean="0"/>
                        <a:t>Remember the angle of reflection is always equal the angle of incidence.</a:t>
                      </a:r>
                      <a:endParaRPr lang="en-AU" sz="2000" b="1" baseline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>
            <a:endCxn id="3" idx="0"/>
          </p:cNvCxnSpPr>
          <p:nvPr/>
        </p:nvCxnSpPr>
        <p:spPr>
          <a:xfrm>
            <a:off x="8699972" y="3574137"/>
            <a:ext cx="2" cy="251036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5642802" y="3537581"/>
            <a:ext cx="6114343" cy="2919371"/>
            <a:chOff x="7261093" y="2039964"/>
            <a:chExt cx="3398807" cy="1622803"/>
          </a:xfrm>
        </p:grpSpPr>
        <p:sp>
          <p:nvSpPr>
            <p:cNvPr id="3" name="Rectangle 2"/>
            <p:cNvSpPr/>
            <p:nvPr/>
          </p:nvSpPr>
          <p:spPr>
            <a:xfrm>
              <a:off x="7261093" y="3455733"/>
              <a:ext cx="3398807" cy="20703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8960496" y="2060285"/>
              <a:ext cx="668177" cy="13903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8276020" y="2039964"/>
              <a:ext cx="684479" cy="14055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9983916" y="3478037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i="1" dirty="0" err="1" smtClean="0"/>
              <a:t>i</a:t>
            </a:r>
            <a:endParaRPr lang="en-AU" sz="2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7078611" y="3474083"/>
            <a:ext cx="30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i="1" dirty="0" err="1"/>
              <a:t>r</a:t>
            </a:r>
            <a:endParaRPr lang="en-AU" sz="2400" i="1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346802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</a:t>
                      </a:r>
                      <a:r>
                        <a:rPr lang="en-AU" baseline="0" dirty="0" smtClean="0"/>
                        <a:t> is the incident ray and which is the reflected ray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172971"/>
              </p:ext>
            </p:extLst>
          </p:nvPr>
        </p:nvGraphicFramePr>
        <p:xfrm>
          <a:off x="9523075" y="1607492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Draw and label the normal on your</a:t>
                      </a:r>
                      <a:r>
                        <a:rPr lang="en-AU" baseline="0" dirty="0" smtClean="0"/>
                        <a:t> diagram.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8491421" y="3014361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err="1"/>
              <a:t>N</a:t>
            </a:r>
            <a:endParaRPr lang="en-AU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8941441" y="5544529"/>
            <a:ext cx="599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i="1" dirty="0" smtClean="0"/>
              <a:t>60</a:t>
            </a:r>
            <a:r>
              <a:rPr lang="en-AU" sz="24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endParaRPr lang="en-AU" sz="2400" i="1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161776"/>
              </p:ext>
            </p:extLst>
          </p:nvPr>
        </p:nvGraphicFramePr>
        <p:xfrm>
          <a:off x="6717483" y="1960461"/>
          <a:ext cx="2543118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431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Label the missing angles</a:t>
                      </a:r>
                      <a:r>
                        <a:rPr lang="en-AU" baseline="0" dirty="0" smtClean="0"/>
                        <a:t>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Arc 6"/>
          <p:cNvSpPr/>
          <p:nvPr/>
        </p:nvSpPr>
        <p:spPr>
          <a:xfrm rot="758299">
            <a:off x="8271914" y="5306575"/>
            <a:ext cx="1221246" cy="1337847"/>
          </a:xfrm>
          <a:prstGeom prst="arc">
            <a:avLst>
              <a:gd name="adj1" fmla="val 16449628"/>
              <a:gd name="adj2" fmla="val 2151196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21"/>
          <p:cNvSpPr txBox="1"/>
          <p:nvPr/>
        </p:nvSpPr>
        <p:spPr>
          <a:xfrm>
            <a:off x="7640233" y="4414658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 smtClean="0">
                <a:cs typeface="Calibri Light" panose="020F0302020204030204" pitchFamily="34" charset="0"/>
              </a:rPr>
              <a:t>ϴ</a:t>
            </a:r>
            <a:r>
              <a:rPr lang="en-AU" sz="2400" i="1" baseline="-25000" dirty="0"/>
              <a:t>r</a:t>
            </a:r>
            <a:r>
              <a:rPr lang="en-AU" sz="2400" i="1" dirty="0" smtClean="0"/>
              <a:t> = 30</a:t>
            </a:r>
            <a:r>
              <a:rPr lang="en-AU" sz="24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endParaRPr lang="en-AU" sz="2400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8765619" y="4392752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 smtClean="0">
                <a:cs typeface="Calibri Light" panose="020F0302020204030204" pitchFamily="34" charset="0"/>
              </a:rPr>
              <a:t>ϴ</a:t>
            </a:r>
            <a:r>
              <a:rPr lang="en-AU" sz="2400" i="1" baseline="-25000" dirty="0" err="1"/>
              <a:t>i</a:t>
            </a:r>
            <a:r>
              <a:rPr lang="en-AU" sz="2400" i="1" dirty="0" smtClean="0"/>
              <a:t> = 30</a:t>
            </a:r>
            <a:r>
              <a:rPr lang="en-AU" sz="24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endParaRPr lang="en-AU" sz="2400" i="1" dirty="0"/>
          </a:p>
        </p:txBody>
      </p:sp>
      <p:sp>
        <p:nvSpPr>
          <p:cNvPr id="25" name="Arc 24"/>
          <p:cNvSpPr/>
          <p:nvPr/>
        </p:nvSpPr>
        <p:spPr>
          <a:xfrm rot="16574568">
            <a:off x="8068665" y="5208480"/>
            <a:ext cx="1221246" cy="1337847"/>
          </a:xfrm>
          <a:prstGeom prst="arc">
            <a:avLst>
              <a:gd name="adj1" fmla="val 19233854"/>
              <a:gd name="adj2" fmla="val 2134821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Arc 26"/>
          <p:cNvSpPr/>
          <p:nvPr/>
        </p:nvSpPr>
        <p:spPr>
          <a:xfrm rot="5025432" flipH="1">
            <a:off x="8131868" y="5208479"/>
            <a:ext cx="1221246" cy="1337847"/>
          </a:xfrm>
          <a:prstGeom prst="arc">
            <a:avLst>
              <a:gd name="adj1" fmla="val 19450392"/>
              <a:gd name="adj2" fmla="val 2134821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0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0" grpId="0"/>
      <p:bldP spid="21" grpId="0"/>
      <p:bldP spid="7" grpId="0" animBg="1"/>
      <p:bldP spid="22" grpId="0"/>
      <p:bldP spid="24" grpId="0"/>
      <p:bldP spid="25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0457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Understanding the law of reflection will help you understand how many object, including light, behave when they are reflected off another object.</a:t>
            </a:r>
            <a:endParaRPr lang="en-AU" sz="2800" dirty="0"/>
          </a:p>
          <a:p>
            <a:endParaRPr lang="en-AU" sz="2800" dirty="0"/>
          </a:p>
          <a:p>
            <a:r>
              <a:rPr lang="en-AU" sz="2800" dirty="0" smtClean="0"/>
              <a:t>The law of reflection has many applications: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Allows you to see your reflection in a mirror.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Different configurations of mirrors can be used to see around corners, for example a periscope in a submarine can be used to see what is on the surface.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744" y="3710434"/>
            <a:ext cx="2095500" cy="288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143" y="3963074"/>
            <a:ext cx="3353364" cy="25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368" y="732983"/>
            <a:ext cx="1193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Explain the difference between diffuse and regular reflection.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7928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22456"/>
            <a:ext cx="1145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In your own words, describe the law of reflection.</a:t>
            </a:r>
            <a:endParaRPr lang="en-A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0657D86-99B7-4295-994D-BA25464B1A90}"/>
              </a:ext>
            </a:extLst>
          </p:cNvPr>
          <p:cNvSpPr txBox="1"/>
          <p:nvPr/>
        </p:nvSpPr>
        <p:spPr>
          <a:xfrm>
            <a:off x="0" y="3294999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6E3605-FFA2-4D3E-988D-BB783EB6FD9F}"/>
              </a:ext>
            </a:extLst>
          </p:cNvPr>
          <p:cNvSpPr txBox="1"/>
          <p:nvPr/>
        </p:nvSpPr>
        <p:spPr>
          <a:xfrm>
            <a:off x="1" y="3879774"/>
            <a:ext cx="61185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Draw the diagram on your whiteboard.  Label the incident and reflected rays, draw and label the normal, and the angles of incidence and reflection.</a:t>
            </a:r>
            <a:endParaRPr lang="en-AU" sz="28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772722"/>
              </p:ext>
            </p:extLst>
          </p:nvPr>
        </p:nvGraphicFramePr>
        <p:xfrm>
          <a:off x="6630653" y="388500"/>
          <a:ext cx="5305642" cy="2682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05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Using</a:t>
                      </a:r>
                      <a:r>
                        <a:rPr lang="en-AU" sz="2400" baseline="0" dirty="0" smtClean="0"/>
                        <a:t> the Law of Reflection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Label the incident ray (</a:t>
                      </a:r>
                      <a:r>
                        <a:rPr lang="en-AU" sz="2000" b="0" i="1" baseline="0" dirty="0" err="1" smtClean="0"/>
                        <a:t>i</a:t>
                      </a:r>
                      <a:r>
                        <a:rPr lang="en-AU" sz="2000" b="0" i="0" baseline="0" dirty="0" smtClean="0"/>
                        <a:t>) and reflected ray (</a:t>
                      </a:r>
                      <a:r>
                        <a:rPr lang="en-AU" sz="2000" b="0" i="1" baseline="0" dirty="0" smtClean="0"/>
                        <a:t>r</a:t>
                      </a:r>
                      <a:r>
                        <a:rPr lang="en-AU" sz="2000" b="0" i="0" baseline="0" dirty="0" smtClean="0"/>
                        <a:t>)</a:t>
                      </a:r>
                      <a:r>
                        <a:rPr lang="en-AU" sz="2000" b="0" baseline="0" dirty="0" smtClean="0"/>
                        <a:t>.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Locate or draw the normal and label it (N).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Label the angle of incidence (</a:t>
                      </a:r>
                      <a:r>
                        <a:rPr lang="el-GR" sz="2000" dirty="0" smtClean="0">
                          <a:cs typeface="Calibri Light" panose="020F0302020204030204" pitchFamily="34" charset="0"/>
                        </a:rPr>
                        <a:t>ϴ</a:t>
                      </a:r>
                      <a:r>
                        <a:rPr lang="en-AU" sz="2000" i="1" baseline="-25000" dirty="0" err="1" smtClean="0"/>
                        <a:t>i</a:t>
                      </a:r>
                      <a:r>
                        <a:rPr lang="en-AU" sz="2000" i="0" baseline="0" dirty="0" smtClean="0"/>
                        <a:t>) and/or the angle of reflection (</a:t>
                      </a:r>
                      <a:r>
                        <a:rPr lang="el-GR" sz="2000" dirty="0" smtClean="0">
                          <a:cs typeface="Calibri Light" panose="020F0302020204030204" pitchFamily="34" charset="0"/>
                        </a:rPr>
                        <a:t>ϴ</a:t>
                      </a:r>
                      <a:r>
                        <a:rPr lang="en-AU" sz="2000" i="1" baseline="-25000" dirty="0" smtClean="0"/>
                        <a:t>r</a:t>
                      </a:r>
                      <a:r>
                        <a:rPr lang="en-AU" sz="2000" dirty="0" smtClean="0"/>
                        <a:t>)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1" baseline="0" dirty="0" smtClean="0"/>
                        <a:t>Remember the angle of reflection is always equal the angle of incidence.</a:t>
                      </a:r>
                      <a:endParaRPr lang="en-AU" sz="2000" b="1" baseline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38" name="Group 37"/>
          <p:cNvGrpSpPr/>
          <p:nvPr/>
        </p:nvGrpSpPr>
        <p:grpSpPr>
          <a:xfrm>
            <a:off x="5883320" y="3885387"/>
            <a:ext cx="6114343" cy="1639092"/>
            <a:chOff x="7261093" y="2751638"/>
            <a:chExt cx="3398807" cy="911129"/>
          </a:xfrm>
        </p:grpSpPr>
        <p:sp>
          <p:nvSpPr>
            <p:cNvPr id="39" name="Rectangle 38"/>
            <p:cNvSpPr/>
            <p:nvPr/>
          </p:nvSpPr>
          <p:spPr>
            <a:xfrm>
              <a:off x="7261093" y="3455733"/>
              <a:ext cx="3398807" cy="20703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H="1">
              <a:off x="8960496" y="2802693"/>
              <a:ext cx="1468088" cy="6479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7527077" y="2751638"/>
              <a:ext cx="1433421" cy="6938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Arc 46"/>
          <p:cNvSpPr/>
          <p:nvPr/>
        </p:nvSpPr>
        <p:spPr>
          <a:xfrm rot="15038113">
            <a:off x="7929216" y="4556604"/>
            <a:ext cx="1221246" cy="1337847"/>
          </a:xfrm>
          <a:prstGeom prst="arc">
            <a:avLst>
              <a:gd name="adj1" fmla="val 17730724"/>
              <a:gd name="adj2" fmla="val 2032984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TextBox 48"/>
          <p:cNvSpPr txBox="1"/>
          <p:nvPr/>
        </p:nvSpPr>
        <p:spPr>
          <a:xfrm>
            <a:off x="7351232" y="4650069"/>
            <a:ext cx="599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i="1" dirty="0"/>
              <a:t>4</a:t>
            </a:r>
            <a:r>
              <a:rPr lang="en-AU" sz="2400" i="1" dirty="0" smtClean="0"/>
              <a:t>0</a:t>
            </a:r>
            <a:r>
              <a:rPr lang="en-AU" sz="24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°</a:t>
            </a:r>
            <a:endParaRPr lang="en-AU" sz="2400" i="1" dirty="0"/>
          </a:p>
        </p:txBody>
      </p:sp>
    </p:spTree>
    <p:extLst>
      <p:ext uri="{BB962C8B-B14F-4D97-AF65-F5344CB8AC3E}">
        <p14:creationId xmlns:p14="http://schemas.microsoft.com/office/powerpoint/2010/main" val="31138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47" grpId="0" animBg="1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232713" y="4551912"/>
            <a:ext cx="6508365" cy="11443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B0F0"/>
                </a:solidFill>
                <a:latin typeface="+mn-lt"/>
              </a:rPr>
              <a:t>A </a:t>
            </a: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fire produces </a:t>
            </a:r>
            <a:r>
              <a:rPr lang="en-AU" sz="2800" dirty="0">
                <a:solidFill>
                  <a:srgbClr val="00B0F0"/>
                </a:solidFill>
                <a:latin typeface="+mn-lt"/>
              </a:rPr>
              <a:t>light, so it is a luminous object.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91509" y="557275"/>
            <a:ext cx="3420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Describe </a:t>
            </a:r>
            <a:r>
              <a:rPr lang="en-AU" sz="2800" dirty="0" smtClean="0"/>
              <a:t>the light related properties of a fire.</a:t>
            </a:r>
            <a:endParaRPr lang="en-AU" sz="2800" dirty="0"/>
          </a:p>
        </p:txBody>
      </p:sp>
      <p:pic>
        <p:nvPicPr>
          <p:cNvPr id="2050" name="Picture 2" descr="Image result for to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509" y="2076086"/>
            <a:ext cx="3924199" cy="220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571622"/>
              </p:ext>
            </p:extLst>
          </p:nvPr>
        </p:nvGraphicFramePr>
        <p:xfrm>
          <a:off x="1244" y="830358"/>
          <a:ext cx="6085178" cy="2987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085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/>
                        <a:t>Describing </a:t>
                      </a:r>
                      <a:r>
                        <a:rPr lang="en-AU" sz="2400" dirty="0" smtClean="0"/>
                        <a:t>Light Related</a:t>
                      </a:r>
                      <a:r>
                        <a:rPr lang="en-AU" sz="2400" baseline="0" dirty="0" smtClean="0"/>
                        <a:t> Properties of Objects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Does the object produce light?</a:t>
                      </a:r>
                    </a:p>
                    <a:p>
                      <a:pPr marL="0" indent="0">
                        <a:buNone/>
                      </a:pPr>
                      <a:r>
                        <a:rPr lang="en-AU" sz="2000" b="0" baseline="0" dirty="0"/>
                        <a:t>            yes = luminous</a:t>
                      </a:r>
                    </a:p>
                    <a:p>
                      <a:pPr marL="0" indent="0">
                        <a:buNone/>
                      </a:pPr>
                      <a:r>
                        <a:rPr lang="en-AU" sz="2000" b="0" baseline="0" dirty="0"/>
                        <a:t>            no = non-luminous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="0" baseline="0" dirty="0"/>
                    </a:p>
                    <a:p>
                      <a:pPr marL="457200" indent="-457200">
                        <a:buFont typeface="+mj-lt"/>
                        <a:buAutoNum type="arabicPeriod" startAt="2"/>
                      </a:pPr>
                      <a:r>
                        <a:rPr lang="en-AU" sz="2000" b="0" baseline="0" dirty="0"/>
                        <a:t>If no, how much light can pass through the object?</a:t>
                      </a:r>
                    </a:p>
                    <a:p>
                      <a:pPr marL="0" indent="0">
                        <a:buNone/>
                      </a:pPr>
                      <a:r>
                        <a:rPr lang="en-AU" sz="2000" b="0" baseline="0" dirty="0"/>
                        <a:t>            none, it is reflected = opaque</a:t>
                      </a:r>
                    </a:p>
                    <a:p>
                      <a:pPr marL="0" indent="0">
                        <a:buNone/>
                      </a:pPr>
                      <a:r>
                        <a:rPr lang="en-AU" sz="2000" b="0" baseline="0" dirty="0"/>
                        <a:t>            some, blurry image = translucent</a:t>
                      </a:r>
                    </a:p>
                    <a:p>
                      <a:pPr marL="0" indent="0">
                        <a:buNone/>
                      </a:pPr>
                      <a:r>
                        <a:rPr lang="en-AU" sz="2000" b="0" baseline="0" dirty="0"/>
                        <a:t>            all, clear image = transparent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83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84775"/>
            <a:ext cx="12112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Complete a paper copy of the worksheet on the law of reflection.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1686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232713" y="4551912"/>
            <a:ext cx="6508365" cy="11443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B0F0"/>
                </a:solidFill>
                <a:latin typeface="+mn-lt"/>
              </a:rPr>
              <a:t>The </a:t>
            </a: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bowl is </a:t>
            </a:r>
            <a:r>
              <a:rPr lang="en-AU" sz="2800" dirty="0">
                <a:solidFill>
                  <a:srgbClr val="00B0F0"/>
                </a:solidFill>
                <a:latin typeface="+mn-lt"/>
              </a:rPr>
              <a:t>a non-luminous object.  It is translucent because it allows some light to pass through.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32488" y="830358"/>
            <a:ext cx="4386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Describe </a:t>
            </a:r>
            <a:r>
              <a:rPr lang="en-AU" sz="2800" dirty="0" smtClean="0"/>
              <a:t>the light related properties of the bowl.</a:t>
            </a:r>
            <a:endParaRPr lang="en-AU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188" y="1944577"/>
            <a:ext cx="3129342" cy="2408127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571622"/>
              </p:ext>
            </p:extLst>
          </p:nvPr>
        </p:nvGraphicFramePr>
        <p:xfrm>
          <a:off x="1244" y="830358"/>
          <a:ext cx="6085178" cy="2987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085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/>
                        <a:t>Describing </a:t>
                      </a:r>
                      <a:r>
                        <a:rPr lang="en-AU" sz="2400" dirty="0" smtClean="0"/>
                        <a:t>Light Related</a:t>
                      </a:r>
                      <a:r>
                        <a:rPr lang="en-AU" sz="2400" baseline="0" dirty="0" smtClean="0"/>
                        <a:t> Properties of Objects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Does the object produce light?</a:t>
                      </a:r>
                    </a:p>
                    <a:p>
                      <a:pPr marL="0" indent="0">
                        <a:buNone/>
                      </a:pPr>
                      <a:r>
                        <a:rPr lang="en-AU" sz="2000" b="0" baseline="0" dirty="0"/>
                        <a:t>            yes = luminous</a:t>
                      </a:r>
                    </a:p>
                    <a:p>
                      <a:pPr marL="0" indent="0">
                        <a:buNone/>
                      </a:pPr>
                      <a:r>
                        <a:rPr lang="en-AU" sz="2000" b="0" baseline="0" dirty="0"/>
                        <a:t>            no = non-luminous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="0" baseline="0" dirty="0"/>
                    </a:p>
                    <a:p>
                      <a:pPr marL="457200" indent="-457200">
                        <a:buFont typeface="+mj-lt"/>
                        <a:buAutoNum type="arabicPeriod" startAt="2"/>
                      </a:pPr>
                      <a:r>
                        <a:rPr lang="en-AU" sz="2000" b="0" baseline="0" dirty="0"/>
                        <a:t>If no, how much light can pass through the object?</a:t>
                      </a:r>
                    </a:p>
                    <a:p>
                      <a:pPr marL="0" indent="0">
                        <a:buNone/>
                      </a:pPr>
                      <a:r>
                        <a:rPr lang="en-AU" sz="2000" b="0" baseline="0" dirty="0"/>
                        <a:t>            none, it is reflected = opaque</a:t>
                      </a:r>
                    </a:p>
                    <a:p>
                      <a:pPr marL="0" indent="0">
                        <a:buNone/>
                      </a:pPr>
                      <a:r>
                        <a:rPr lang="en-AU" sz="2000" b="0" baseline="0" dirty="0"/>
                        <a:t>            some, blurry image = translucent</a:t>
                      </a:r>
                    </a:p>
                    <a:p>
                      <a:pPr marL="0" indent="0">
                        <a:buNone/>
                      </a:pPr>
                      <a:r>
                        <a:rPr lang="en-AU" sz="2000" b="0" baseline="0" dirty="0"/>
                        <a:t>            all, clear image = transparent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49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F0"/>
            </a:solidFill>
          </a:ln>
        </p:spPr>
        <p:txBody>
          <a:bodyPr anchor="ctr"/>
          <a:lstStyle/>
          <a:p>
            <a:r>
              <a:rPr lang="en-AU" dirty="0" smtClean="0"/>
              <a:t>Reflection of Light</a:t>
            </a:r>
            <a:br>
              <a:rPr lang="en-AU" dirty="0" smtClean="0"/>
            </a:br>
            <a:r>
              <a:rPr lang="en-AU" sz="2800" dirty="0" smtClean="0"/>
              <a:t>Year 9 Physics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23210"/>
            <a:ext cx="449854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591425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1" y="732983"/>
            <a:ext cx="91720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Describe the difference between diffuse and regular reflection.</a:t>
            </a:r>
            <a:endParaRPr lang="en-AU" sz="2800" dirty="0"/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Describe </a:t>
            </a:r>
            <a:r>
              <a:rPr lang="en-AU" sz="2800" dirty="0" smtClean="0"/>
              <a:t>and apply the law </a:t>
            </a:r>
            <a:r>
              <a:rPr lang="en-AU" sz="2800" smtClean="0"/>
              <a:t>of reflection.</a:t>
            </a:r>
            <a:endParaRPr lang="en-AU" sz="2800" dirty="0"/>
          </a:p>
        </p:txBody>
      </p:sp>
      <p:sp>
        <p:nvSpPr>
          <p:cNvPr id="18" name="Rectangle 17"/>
          <p:cNvSpPr/>
          <p:nvPr/>
        </p:nvSpPr>
        <p:spPr>
          <a:xfrm>
            <a:off x="0" y="3207985"/>
            <a:ext cx="77771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Light can be reflected by different objects to produce a clear image.</a:t>
            </a:r>
            <a:endParaRPr lang="en-AU" sz="2800" dirty="0"/>
          </a:p>
          <a:p>
            <a:endParaRPr lang="en-AU" sz="2800" dirty="0"/>
          </a:p>
          <a:p>
            <a:r>
              <a:rPr lang="en-AU" sz="2800" dirty="0" smtClean="0"/>
              <a:t>Think, pair, share: Describe a situation where you can see a clear image or reflection in an object.</a:t>
            </a:r>
            <a:endParaRPr lang="en-AU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113" y="2407436"/>
            <a:ext cx="3847866" cy="38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Reflection of Light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Non-luminous objects do not produce their own light.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Light falling on these objects either passes through the object or is reflected and bounces off the object.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Light reflecting off non-luminous objects can be diffuse reflection or regular reflection.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531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happens to light that falls on a non-luminous object?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080389"/>
              </p:ext>
            </p:extLst>
          </p:nvPr>
        </p:nvGraphicFramePr>
        <p:xfrm>
          <a:off x="9523074" y="1613882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</a:t>
                      </a:r>
                      <a:r>
                        <a:rPr lang="en-AU" baseline="0" dirty="0" smtClean="0"/>
                        <a:t> are the two types of reflection?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57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3686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Regular Reflection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Regular reflection occurs when light reflects off a very smooth surface, such as a window or a mirror.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This produces a clear image.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814376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</a:t>
                      </a:r>
                      <a:r>
                        <a:rPr lang="en-AU" baseline="0" dirty="0" smtClean="0"/>
                        <a:t>sort of image is produced by regular reflection?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232555"/>
              </p:ext>
            </p:extLst>
          </p:nvPr>
        </p:nvGraphicFramePr>
        <p:xfrm>
          <a:off x="9523074" y="1613882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When does </a:t>
                      </a:r>
                      <a:r>
                        <a:rPr lang="en-AU" baseline="0" dirty="0" smtClean="0"/>
                        <a:t>regular reflection occur?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3467"/>
          <a:stretch/>
        </p:blipFill>
        <p:spPr>
          <a:xfrm>
            <a:off x="111663" y="3252124"/>
            <a:ext cx="4067650" cy="3516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944" y="4519934"/>
            <a:ext cx="4302320" cy="2248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896" y="3214425"/>
            <a:ext cx="3518280" cy="3553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499" y="2142434"/>
            <a:ext cx="3221829" cy="214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4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Diffuse Reflection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surfaces of most objects are quite rough when viewed up close.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These surfaces reflect light in many directions and do not form </a:t>
            </a:r>
            <a:r>
              <a:rPr lang="en-AU" sz="2800" dirty="0" smtClean="0"/>
              <a:t>a clear image</a:t>
            </a:r>
            <a:r>
              <a:rPr lang="en-AU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This is referred to as diffuse reflection.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291070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Why do most surfaces not produce an image from reflected light?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233964"/>
              </p:ext>
            </p:extLst>
          </p:nvPr>
        </p:nvGraphicFramePr>
        <p:xfrm>
          <a:off x="9523074" y="1613882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image shows diffuse</a:t>
                      </a:r>
                      <a:r>
                        <a:rPr lang="en-AU" baseline="0" dirty="0" smtClean="0"/>
                        <a:t> and which shows regular reflection?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771" y="3786917"/>
            <a:ext cx="3713837" cy="2072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687740" y="2857575"/>
            <a:ext cx="1993827" cy="3426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150" t="24376" r="50804" b="28752"/>
          <a:stretch/>
        </p:blipFill>
        <p:spPr>
          <a:xfrm>
            <a:off x="9469256" y="4741991"/>
            <a:ext cx="2574905" cy="1965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49506" t="24376" r="4520" b="28752"/>
          <a:stretch/>
        </p:blipFill>
        <p:spPr>
          <a:xfrm>
            <a:off x="9473276" y="2894042"/>
            <a:ext cx="2570885" cy="196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2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 Law of Reflection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 playing pool, if </a:t>
            </a:r>
            <a:r>
              <a:rPr lang="en-AU" sz="2800" dirty="0"/>
              <a:t>the ball is hit on an angle to the edge of the table, it bounces off at the same angle.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If a ball is hit at right angles to the edge of the table, it will bounce straight back on the same path.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This principle also applies to light.</a:t>
            </a: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445526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</a:t>
                      </a:r>
                      <a:r>
                        <a:rPr lang="en-AU" baseline="0" dirty="0" smtClean="0"/>
                        <a:t>happens when an object bounces onto a surface at an angle?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03293"/>
              </p:ext>
            </p:extLst>
          </p:nvPr>
        </p:nvGraphicFramePr>
        <p:xfrm>
          <a:off x="9523074" y="1613406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When will the object bounce straight back</a:t>
                      </a:r>
                      <a:r>
                        <a:rPr lang="en-AU" baseline="0" dirty="0" smtClean="0"/>
                        <a:t> on itself? 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b="14325"/>
          <a:stretch/>
        </p:blipFill>
        <p:spPr>
          <a:xfrm>
            <a:off x="521657" y="3659288"/>
            <a:ext cx="4676193" cy="2220658"/>
          </a:xfrm>
          <a:prstGeom prst="rect">
            <a:avLst/>
          </a:prstGeom>
        </p:spPr>
      </p:pic>
      <p:pic>
        <p:nvPicPr>
          <p:cNvPr id="6" name="Tricky Pocket Shots - Trickshots Aiming Method Tutorial - Bilyaran - Pool &amp; Billiard training lesso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666" end="22465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55170" y="3066609"/>
            <a:ext cx="6653735" cy="37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36115</TotalTime>
  <Words>1634</Words>
  <Application>Microsoft Office PowerPoint</Application>
  <PresentationFormat>Widescreen</PresentationFormat>
  <Paragraphs>236</Paragraphs>
  <Slides>20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Reflection of Light Year 9 Physics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Microsoft account</cp:lastModifiedBy>
  <cp:revision>694</cp:revision>
  <dcterms:created xsi:type="dcterms:W3CDTF">2017-01-28T08:32:28Z</dcterms:created>
  <dcterms:modified xsi:type="dcterms:W3CDTF">2020-06-24T04:55:35Z</dcterms:modified>
</cp:coreProperties>
</file>